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tar.nesdis.noaa.gov/goes/fulldisk.php?sat=G16" TargetMode="External"/><Relationship Id="rId3" Type="http://schemas.openxmlformats.org/officeDocument/2006/relationships/hyperlink" Target="https://medium.com/@priyanshigupta20/background-substraction-8c2dbdffcf95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eather.gov/about/satellites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tar.nesdis.noaa.gov/goes/fulldisk.php?sat=G16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tar.nesdis.noaa.gov/goes/sector.php?sat=G16&amp;sector=gm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Optical_flow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science/article/pii/B9780128226889000153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tar.nesdis.noaa.gov/goes/sector.php?sat=G16&amp;sector=gm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neil454/deep-motion?tab=readme-ov-file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Tropical_cyclone" TargetMode="External"/><Relationship Id="rId3" Type="http://schemas.openxmlformats.org/officeDocument/2006/relationships/hyperlink" Target="https://en.wikipedia.org/wiki/Atlantic_hurricane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ctionnews5.com/2019/07/29/breakdown-why-more-hurricanes-form-gulf-coast-august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debffcc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debffcc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ca550f0f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ca550f0f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f09a35e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f09a35e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https://www.star.nesdis.noaa.gov/goes/fulldisk.php?sat=G16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https://medium.com/@priyanshigupta20/background-substraction-8c2dbdffcf95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debffcc7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debffcc7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Credit: NOAA GOES Dataset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debffcc7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debffcc7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debffcc76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debffcc7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debffcc76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debffcc76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ca550f0f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ca550f0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ca550f0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ca550f0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ca550f0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ca550f0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debffcc76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debffcc7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https://www.weather.gov/about/satellites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ca550f0f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dca550f0f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e4ab3f78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e4ab3f7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debffcc76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debffcc76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ca550f0f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ca550f0f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ca550f0f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ca550f0f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ca550f0f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ca550f0f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debffcc7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debffcc7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ca550f0f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ca550f0f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ca550f0f5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ca550f0f5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ca550f0f5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ca550f0f5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df2e805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df2e805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https://www.star.nesdis.noaa.gov/goes/fulldisk.php?sat=G16</a:t>
            </a:r>
            <a:r>
              <a:rPr lang="en"/>
              <a:t> (Taken April</a:t>
            </a:r>
            <a:r>
              <a:rPr lang="en"/>
              <a:t> 19,</a:t>
            </a:r>
            <a:r>
              <a:rPr lang="en"/>
              <a:t> 2024)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ca550f0f5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dca550f0f5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d671bdae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dd671bdae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d671bdae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d671bdae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d671bdae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d671bdae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ca550f0f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ca550f0f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d671bda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d671bda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d671bda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dd671bda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d671bdae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d671bdae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d671bdae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d671bdae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d671bdae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d671bdae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debffcc7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debffcc7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https://www.star.nesdis.noaa.gov/goes/sector.php?sat=G16&amp;sector=gm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ca550f0f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ca550f0f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ca550f0f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ca550f0f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ca550f0f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ca550f0f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ca550f0f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ca550f0f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https://en.wikipedia.org/wiki/Optical_flow</a:t>
            </a:r>
            <a:r>
              <a:rPr lang="en"/>
              <a:t> (Accessed May 2024)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d6f75c3c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d6f75c3c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dd6f75c3c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dd6f75c3c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ca550f0f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dca550f0f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https://www.sciencedirect.com/science/article/pii/B9780128226889000153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d671bdae1_4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dd671bdae1_4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dd671bdae1_4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dd671bdae1_4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d671bdae1_4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dd671bdae1_4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d6f75c3c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d6f75c3c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https://www.star.nesdis.noaa.gov/goes/sector.php?sat=G16&amp;sector=gm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dd671bdae1_4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dd671bdae1_4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ca550f0f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dca550f0f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Credits: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https://github.com/neil454/deep-motion?tab=readme-ov-file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d671bdae1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dd671bdae1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dd671bdae1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dd671bdae1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dd671bdae1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dd671bdae1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dd671bdae1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dd671bdae1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d8bb21e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dd8bb21e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d8bb21e5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dd8bb21e5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ca550f0f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dca550f0f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d671bdae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dd671bdae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debffcc7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debffcc7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https://en.wikipedia.org/wiki/Tropical_cyclone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https://en.wikipedia.org/wiki/Atlantic_hurricane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(Links accessed May 2024)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dd93bf37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dd93bf37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cdebffcc76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cdebffcc76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cdebffcc76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cdebffcc76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debffcc76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debffcc76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https://www.actionnews5.com/2019/07/29/breakdown-why-more-hurricanes-form-gulf-coast-august/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d354b91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d354b91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cdf2e8051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cdf2e8051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0.gif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54.png"/><Relationship Id="rId6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Relationship Id="rId4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Relationship Id="rId6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Geostationary Cloud Tracking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Jonathan Kim, Kyler Norton, AJ Geckle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Google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16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was eventually moved to Google Colab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Library Support: Python </a:t>
            </a:r>
            <a:r>
              <a:rPr lang="en"/>
              <a:t>supports</a:t>
            </a:r>
            <a:r>
              <a:rPr lang="en"/>
              <a:t> all popular machine learning libraries such as TensorFlow, PyTorch, and Keras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Improves Exporting Time: Easier and more efficient to import/export data directly within Google Drive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Data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389600"/>
            <a:ext cx="2808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Receive </a:t>
            </a:r>
            <a:r>
              <a:rPr lang="en" sz="1300"/>
              <a:t>GOES East images</a:t>
            </a:r>
            <a:endParaRPr sz="1300"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768500"/>
            <a:ext cx="2808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Extract clouds </a:t>
            </a:r>
            <a:endParaRPr sz="1300"/>
          </a:p>
        </p:txBody>
      </p:sp>
      <p:sp>
        <p:nvSpPr>
          <p:cNvPr id="127" name="Google Shape;127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6313363" y="29477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GOES East Images</a:t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4822813" y="1453075"/>
            <a:ext cx="1235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Extraction Method</a:t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6687613" y="1684375"/>
            <a:ext cx="378900" cy="3789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cxnSp>
        <p:nvCxnSpPr>
          <p:cNvPr id="131" name="Google Shape;131;p23"/>
          <p:cNvCxnSpPr>
            <a:stCxn id="128" idx="2"/>
            <a:endCxn id="130" idx="0"/>
          </p:cNvCxnSpPr>
          <p:nvPr/>
        </p:nvCxnSpPr>
        <p:spPr>
          <a:xfrm>
            <a:off x="6877063" y="1136275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3"/>
          <p:cNvCxnSpPr>
            <a:stCxn id="129" idx="3"/>
            <a:endCxn id="130" idx="2"/>
          </p:cNvCxnSpPr>
          <p:nvPr/>
        </p:nvCxnSpPr>
        <p:spPr>
          <a:xfrm>
            <a:off x="6058213" y="1873825"/>
            <a:ext cx="629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Cloud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401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Additive Masking vs Background Subtraction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 a background would prove difficult and time </a:t>
            </a:r>
            <a:r>
              <a:rPr lang="en"/>
              <a:t>intensive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488" y="2616075"/>
            <a:ext cx="45053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338" y="2571750"/>
            <a:ext cx="2469925" cy="24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100" y="0"/>
            <a:ext cx="4015200" cy="252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287675" y="1830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Bands</a:t>
            </a:r>
            <a:endParaRPr/>
          </a:p>
        </p:txBody>
      </p:sp>
      <p:sp>
        <p:nvSpPr>
          <p:cNvPr id="147" name="Google Shape;147;p25"/>
          <p:cNvSpPr txBox="1"/>
          <p:nvPr>
            <p:ph idx="2" type="body"/>
          </p:nvPr>
        </p:nvSpPr>
        <p:spPr>
          <a:xfrm>
            <a:off x="4792500" y="0"/>
            <a:ext cx="4131000" cy="20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Types of Bands: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Visible (450 - 690 nm)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Near-Infrared (846 nm - 2.275 µm)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Infrared (3.80 - 13.6 µm)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25600"/>
            <a:ext cx="4572000" cy="311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350" y="334725"/>
            <a:ext cx="4767299" cy="38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Visible </a:t>
            </a:r>
            <a:r>
              <a:rPr b="1" lang="en"/>
              <a:t>Bands</a:t>
            </a:r>
            <a:r>
              <a:rPr lang="en"/>
              <a:t>: Visual Blue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353" y="334725"/>
            <a:ext cx="4767291" cy="389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4230575"/>
            <a:ext cx="8526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Near-Infrared Bands</a:t>
            </a:r>
            <a:r>
              <a:rPr lang="en"/>
              <a:t>: Cirrus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4230575"/>
            <a:ext cx="8526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Infrared Bands: </a:t>
            </a:r>
            <a:r>
              <a:rPr lang="en"/>
              <a:t>Cloud Top Phase, CO2 Longwave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22576"/>
            <a:ext cx="4203027" cy="34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272" y="522563"/>
            <a:ext cx="4203028" cy="343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Undemonstrated Bands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34600"/>
            <a:ext cx="2995276" cy="21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1134600"/>
            <a:ext cx="2995275" cy="21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269875" y="3403800"/>
            <a:ext cx="245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Visual: Red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034788" y="3403800"/>
            <a:ext cx="3074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Near-IR: Cloud </a:t>
            </a:r>
            <a:r>
              <a:rPr lang="en"/>
              <a:t>Particle</a:t>
            </a:r>
            <a:r>
              <a:rPr lang="en"/>
              <a:t> Size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737" y="1134600"/>
            <a:ext cx="2995275" cy="21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6418575" y="3403800"/>
            <a:ext cx="245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Near-IR: Snow/Ice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Undemonstrated Bands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269875" y="3403800"/>
            <a:ext cx="245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Near-IR: Cirrus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034788" y="3403800"/>
            <a:ext cx="3074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Near-IR: Veggie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737" y="1134600"/>
            <a:ext cx="2995275" cy="21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6418575" y="3403800"/>
            <a:ext cx="245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Near-IR: Snow/Ice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" y="1134599"/>
            <a:ext cx="2995276" cy="21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350" y="1134602"/>
            <a:ext cx="2995274" cy="218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Undemonstrated Bands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269875" y="3403800"/>
            <a:ext cx="245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IR: Shortwave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034788" y="3403800"/>
            <a:ext cx="3074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IR: Longwave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6418575" y="3403800"/>
            <a:ext cx="245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IR: Water Vapor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750" y="1134601"/>
            <a:ext cx="2995274" cy="21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1134601"/>
            <a:ext cx="2995274" cy="21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0" y="1134601"/>
            <a:ext cx="2995274" cy="21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Geostationary Satellites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Geostationary satellites </a:t>
            </a:r>
            <a:r>
              <a:rPr lang="en"/>
              <a:t>are in orbit about</a:t>
            </a:r>
            <a:r>
              <a:rPr lang="en"/>
              <a:t> 22,000 miles above the Earth’s equator and spin at the same rate of the Earth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allows them to continuously gather data from the same location on Earth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338" y="2119700"/>
            <a:ext cx="3401325" cy="27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Undemonstrated Bands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269875" y="3403800"/>
            <a:ext cx="245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IR: Shortwave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034788" y="3403800"/>
            <a:ext cx="3074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IR: Ozone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6418575" y="3403800"/>
            <a:ext cx="245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IR: Water Vapor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750" y="1134601"/>
            <a:ext cx="2995274" cy="21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" y="1134600"/>
            <a:ext cx="2995274" cy="21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350" y="1134599"/>
            <a:ext cx="2995275" cy="21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15726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Tested Combinations</a:t>
            </a:r>
            <a:endParaRPr b="1"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" y="377775"/>
            <a:ext cx="3035399" cy="273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-37" y="3491675"/>
            <a:ext cx="303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Longwave, CO2, </a:t>
            </a:r>
            <a:r>
              <a:rPr lang="en" sz="1800">
                <a:solidFill>
                  <a:schemeClr val="dk2"/>
                </a:solidFill>
              </a:rPr>
              <a:t>Cloud-top phase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300" y="377775"/>
            <a:ext cx="3035400" cy="273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626" y="377775"/>
            <a:ext cx="3035401" cy="2736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3054288" y="3491675"/>
            <a:ext cx="303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Shortwave</a:t>
            </a:r>
            <a:r>
              <a:rPr lang="en" sz="1800">
                <a:solidFill>
                  <a:schemeClr val="dk2"/>
                </a:solidFill>
              </a:rPr>
              <a:t>, CO2, Cloud-top phase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6335873" y="3491663"/>
            <a:ext cx="258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Visible Red, Cloud-top phase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1524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Cirrus, Cloud Phase, CO2 Longwave</a:t>
            </a:r>
            <a:endParaRPr/>
          </a:p>
        </p:txBody>
      </p:sp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Banding Approach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075" y="950175"/>
            <a:ext cx="405321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513775"/>
            <a:ext cx="3999900" cy="3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Near-IR Cirrus: Great for excluding land and able to see cirrus clouds, but can only see daytime clouds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IR Cloud-Top Phase: Can see clouds at any time and get the general shape of each cloud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IR CO2 Longwave: Able to differentiate clouds by height and aid in night time cloud detection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Extraction Output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732" y="1319123"/>
            <a:ext cx="4477030" cy="224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8" y="1326074"/>
            <a:ext cx="4477033" cy="224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668541" y="912337"/>
            <a:ext cx="34515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RGB Satellite Image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5263033" y="919288"/>
            <a:ext cx="34515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Grayscale Cloud Mask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Data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5" name="Google Shape;245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/>
          <p:nvPr/>
        </p:nvSpPr>
        <p:spPr>
          <a:xfrm>
            <a:off x="6313363" y="29477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GOES East Images</a:t>
            </a:r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4822813" y="1453075"/>
            <a:ext cx="1235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Banding and Thresholding</a:t>
            </a:r>
            <a:endParaRPr/>
          </a:p>
        </p:txBody>
      </p:sp>
      <p:sp>
        <p:nvSpPr>
          <p:cNvPr id="248" name="Google Shape;248;p36"/>
          <p:cNvSpPr/>
          <p:nvPr/>
        </p:nvSpPr>
        <p:spPr>
          <a:xfrm>
            <a:off x="6687613" y="1684375"/>
            <a:ext cx="378900" cy="3789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6313363" y="261137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PNGs</a:t>
            </a:r>
            <a:endParaRPr/>
          </a:p>
        </p:txBody>
      </p:sp>
      <p:cxnSp>
        <p:nvCxnSpPr>
          <p:cNvPr id="250" name="Google Shape;250;p36"/>
          <p:cNvCxnSpPr>
            <a:stCxn id="246" idx="2"/>
            <a:endCxn id="248" idx="0"/>
          </p:cNvCxnSpPr>
          <p:nvPr/>
        </p:nvCxnSpPr>
        <p:spPr>
          <a:xfrm>
            <a:off x="6877063" y="1136275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6"/>
          <p:cNvCxnSpPr>
            <a:stCxn id="247" idx="3"/>
            <a:endCxn id="248" idx="2"/>
          </p:cNvCxnSpPr>
          <p:nvPr/>
        </p:nvCxnSpPr>
        <p:spPr>
          <a:xfrm>
            <a:off x="6058213" y="1873825"/>
            <a:ext cx="629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6"/>
          <p:cNvCxnSpPr>
            <a:stCxn id="248" idx="4"/>
            <a:endCxn id="249" idx="0"/>
          </p:cNvCxnSpPr>
          <p:nvPr/>
        </p:nvCxnSpPr>
        <p:spPr>
          <a:xfrm>
            <a:off x="6877063" y="2063275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1389600"/>
            <a:ext cx="3333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Receive GOES East images</a:t>
            </a:r>
            <a:endParaRPr sz="1300"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1768500"/>
            <a:ext cx="3333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Apply Banding and Thresholding</a:t>
            </a:r>
            <a:endParaRPr sz="1308"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11700" y="21474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Export image and convert image to usable format for Keras</a:t>
            </a:r>
            <a:endParaRPr sz="1300"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2782200"/>
            <a:ext cx="33330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Input image(s) into movement prediction model</a:t>
            </a:r>
            <a:endParaRPr sz="1308"/>
          </a:p>
        </p:txBody>
      </p:sp>
      <p:sp>
        <p:nvSpPr>
          <p:cNvPr id="257" name="Google Shape;257;p36"/>
          <p:cNvSpPr/>
          <p:nvPr/>
        </p:nvSpPr>
        <p:spPr>
          <a:xfrm>
            <a:off x="6238638" y="4000975"/>
            <a:ext cx="1289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 Prediction</a:t>
            </a:r>
            <a:endParaRPr/>
          </a:p>
        </p:txBody>
      </p:sp>
      <p:cxnSp>
        <p:nvCxnSpPr>
          <p:cNvPr id="258" name="Google Shape;258;p36"/>
          <p:cNvCxnSpPr>
            <a:endCxn id="257" idx="0"/>
          </p:cNvCxnSpPr>
          <p:nvPr/>
        </p:nvCxnSpPr>
        <p:spPr>
          <a:xfrm>
            <a:off x="6877038" y="3452875"/>
            <a:ext cx="630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 Prediction Models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Approaches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311700" y="1152475"/>
            <a:ext cx="8520600" cy="3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Traditional autoregressive model seemed to be ineffective for filling in the image data between GOES satellite screenshots</a:t>
            </a:r>
            <a:endParaRPr sz="1700"/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AR models </a:t>
            </a:r>
            <a:r>
              <a:rPr lang="en" sz="1700"/>
              <a:t>typically</a:t>
            </a:r>
            <a:r>
              <a:rPr lang="en" sz="1700"/>
              <a:t> used for time-series numerical data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Similarly, LSTMs on their own were not usable for the project due to our needs for spatial processing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Possible alternatives could involve the output of such models into CNNs or RNNs</a:t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Model</a:t>
            </a:r>
            <a:endParaRPr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input frame to one output frame</a:t>
            </a: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3207563" y="2067750"/>
            <a:ext cx="165900" cy="298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/>
          <p:nvPr/>
        </p:nvSpPr>
        <p:spPr>
          <a:xfrm>
            <a:off x="3860638" y="2067750"/>
            <a:ext cx="382200" cy="298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/>
          <p:nvPr/>
        </p:nvSpPr>
        <p:spPr>
          <a:xfrm>
            <a:off x="4671813" y="2067750"/>
            <a:ext cx="603300" cy="298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9"/>
          <p:cNvSpPr txBox="1"/>
          <p:nvPr/>
        </p:nvSpPr>
        <p:spPr>
          <a:xfrm>
            <a:off x="3149363" y="1606050"/>
            <a:ext cx="28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3784438" y="1606050"/>
            <a:ext cx="53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4706163" y="1606050"/>
            <a:ext cx="53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64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5762288" y="2067750"/>
            <a:ext cx="165900" cy="298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5704088" y="1606050"/>
            <a:ext cx="28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3425938" y="3402450"/>
            <a:ext cx="382200" cy="31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4266225" y="3402450"/>
            <a:ext cx="382200" cy="31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/>
          <p:nvPr/>
        </p:nvSpPr>
        <p:spPr>
          <a:xfrm>
            <a:off x="5327588" y="3402450"/>
            <a:ext cx="382200" cy="31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529" y="2811641"/>
            <a:ext cx="2898726" cy="14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7" y="2811641"/>
            <a:ext cx="2898726" cy="1451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Model Results: Single Predictions</a:t>
            </a:r>
            <a:endParaRPr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74" y="1017727"/>
            <a:ext cx="7554251" cy="37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/>
        </p:nvSpPr>
        <p:spPr>
          <a:xfrm>
            <a:off x="3857550" y="4681788"/>
            <a:ext cx="142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 Frame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75" y="92900"/>
            <a:ext cx="4044950" cy="201714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1343450" y="2110050"/>
            <a:ext cx="19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Predicted </a:t>
            </a:r>
            <a:r>
              <a:rPr lang="en" sz="1800">
                <a:solidFill>
                  <a:schemeClr val="dk2"/>
                </a:solidFill>
              </a:rPr>
              <a:t>Frame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425" y="92900"/>
            <a:ext cx="4044951" cy="2017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5996200" y="2110050"/>
            <a:ext cx="19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Expected Output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425" y="2571750"/>
            <a:ext cx="4044949" cy="2017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6136900" y="4588900"/>
            <a:ext cx="162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Squared Error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left(prediction-exp ectecd\right)^2&#10;%a935d4b5-b541-4098-ae79-623a4dc5becf" id="306" name="Google Shape;3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75" y="3385105"/>
            <a:ext cx="3527400" cy="3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/>
          <p:nvPr/>
        </p:nvSpPr>
        <p:spPr>
          <a:xfrm rot="-5402005">
            <a:off x="4104495" y="3189125"/>
            <a:ext cx="514500" cy="782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017725"/>
            <a:ext cx="85206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3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Geostationary s</a:t>
            </a:r>
            <a:r>
              <a:rPr lang="en" sz="1665"/>
              <a:t>atellites take data about every 30 minutes under normal conditions</a:t>
            </a:r>
            <a:endParaRPr sz="1665"/>
          </a:p>
          <a:p>
            <a:pPr indent="-3343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NOAA GOES-16 Satellite takes data every 10-15 minutes</a:t>
            </a:r>
            <a:endParaRPr sz="1665"/>
          </a:p>
          <a:p>
            <a:pPr indent="-33432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Captures data across 16 visual/reflective, near-infrared, and infrared bands</a:t>
            </a:r>
            <a:endParaRPr sz="1665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506" l="0" r="0" t="0"/>
          <a:stretch/>
        </p:blipFill>
        <p:spPr>
          <a:xfrm>
            <a:off x="1356175" y="2165300"/>
            <a:ext cx="2792922" cy="254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1970" l="0" r="0" t="0"/>
          <a:stretch/>
        </p:blipFill>
        <p:spPr>
          <a:xfrm>
            <a:off x="4994901" y="2171355"/>
            <a:ext cx="2792922" cy="253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75" y="749275"/>
            <a:ext cx="7554250" cy="37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Model Results: Consecutive Predictions</a:t>
            </a:r>
            <a:endParaRPr/>
          </a:p>
        </p:txBody>
      </p:sp>
      <p:sp>
        <p:nvSpPr>
          <p:cNvPr id="314" name="Google Shape;314;p42"/>
          <p:cNvSpPr txBox="1"/>
          <p:nvPr/>
        </p:nvSpPr>
        <p:spPr>
          <a:xfrm>
            <a:off x="3621750" y="4551525"/>
            <a:ext cx="19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Expected Output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Model Results: Consecutive Predictions</a:t>
            </a:r>
            <a:endParaRPr/>
          </a:p>
        </p:txBody>
      </p:sp>
      <p:pic>
        <p:nvPicPr>
          <p:cNvPr id="320" name="Google Shape;320;p43" title="prediction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75" y="749287"/>
            <a:ext cx="7554250" cy="377711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3621750" y="4551525"/>
            <a:ext cx="191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Predictions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Model Results: Consecutive Predictions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75" y="749275"/>
            <a:ext cx="7554251" cy="3777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4"/>
          <p:cNvSpPr txBox="1"/>
          <p:nvPr/>
        </p:nvSpPr>
        <p:spPr>
          <a:xfrm>
            <a:off x="2174250" y="4551525"/>
            <a:ext cx="479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Mean Squared Error (predictions, expected)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Model Results: Consecutive Predictions</a:t>
            </a: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75" y="747475"/>
            <a:ext cx="7554251" cy="377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 txBox="1"/>
          <p:nvPr/>
        </p:nvSpPr>
        <p:spPr>
          <a:xfrm>
            <a:off x="2334900" y="4551525"/>
            <a:ext cx="447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Squared Error (predictions[-1], input)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Long Short-Term Memory Model</a:t>
            </a:r>
            <a:endParaRPr/>
          </a:p>
        </p:txBody>
      </p:sp>
      <p:sp>
        <p:nvSpPr>
          <p:cNvPr id="341" name="Google Shape;341;p46"/>
          <p:cNvSpPr txBox="1"/>
          <p:nvPr>
            <p:ph idx="1" type="body"/>
          </p:nvPr>
        </p:nvSpPr>
        <p:spPr>
          <a:xfrm>
            <a:off x="311700" y="1017725"/>
            <a:ext cx="4652700" cy="3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Shows promise, effective at capturing general movements and changes 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Struggles with rapid atmospheric changes due to their sequential data processing nature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Clouds dissipating, forming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Temporal smoothing inherent in LSTM blurs distinctions between different stages of cloud dynamics, producing averaged or smoothed predictions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 b="65972" l="0" r="0" t="0"/>
          <a:stretch/>
        </p:blipFill>
        <p:spPr>
          <a:xfrm>
            <a:off x="5536800" y="952500"/>
            <a:ext cx="2877700" cy="161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3">
            <a:alphaModFix/>
          </a:blip>
          <a:srcRect b="0" l="0" r="0" t="59924"/>
          <a:stretch/>
        </p:blipFill>
        <p:spPr>
          <a:xfrm>
            <a:off x="5536800" y="2389000"/>
            <a:ext cx="2877700" cy="19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Convolutional Long Short-Term Memory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800" y="1212475"/>
            <a:ext cx="3942701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7"/>
          <p:cNvPicPr preferRelativeResize="0"/>
          <p:nvPr/>
        </p:nvPicPr>
        <p:blipFill rotWithShape="1">
          <a:blip r:embed="rId4">
            <a:alphaModFix/>
          </a:blip>
          <a:srcRect b="0" l="35184" r="11164" t="0"/>
          <a:stretch/>
        </p:blipFill>
        <p:spPr>
          <a:xfrm>
            <a:off x="1561800" y="1962725"/>
            <a:ext cx="3089999" cy="20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7"/>
          <p:cNvPicPr preferRelativeResize="0"/>
          <p:nvPr/>
        </p:nvPicPr>
        <p:blipFill rotWithShape="1">
          <a:blip r:embed="rId4">
            <a:alphaModFix/>
          </a:blip>
          <a:srcRect b="0" l="0" r="89292" t="0"/>
          <a:stretch/>
        </p:blipFill>
        <p:spPr>
          <a:xfrm>
            <a:off x="945105" y="1962725"/>
            <a:ext cx="616694" cy="20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Convolutional Long Short-Term Memory Model</a:t>
            </a:r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62" y="1423337"/>
            <a:ext cx="8733875" cy="24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Convolutional Long Short-Term Memory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63" name="Google Shape;363;p49"/>
          <p:cNvPicPr preferRelativeResize="0"/>
          <p:nvPr/>
        </p:nvPicPr>
        <p:blipFill rotWithShape="1">
          <a:blip r:embed="rId3">
            <a:alphaModFix/>
          </a:blip>
          <a:srcRect b="5159" l="0" r="0" t="0"/>
          <a:stretch/>
        </p:blipFill>
        <p:spPr>
          <a:xfrm>
            <a:off x="166750" y="1429174"/>
            <a:ext cx="8810499" cy="27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0"/>
          <p:cNvPicPr preferRelativeResize="0"/>
          <p:nvPr/>
        </p:nvPicPr>
        <p:blipFill rotWithShape="1">
          <a:blip r:embed="rId3">
            <a:alphaModFix/>
          </a:blip>
          <a:srcRect b="2638" l="0" r="0" t="0"/>
          <a:stretch/>
        </p:blipFill>
        <p:spPr>
          <a:xfrm>
            <a:off x="311700" y="1429175"/>
            <a:ext cx="8665548" cy="27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Convolutional Long Short-Term Memory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1"/>
          <p:cNvPicPr preferRelativeResize="0"/>
          <p:nvPr/>
        </p:nvPicPr>
        <p:blipFill rotWithShape="1">
          <a:blip r:embed="rId3">
            <a:alphaModFix/>
          </a:blip>
          <a:srcRect b="0" l="0" r="0" t="2534"/>
          <a:stretch/>
        </p:blipFill>
        <p:spPr>
          <a:xfrm>
            <a:off x="119613" y="1429175"/>
            <a:ext cx="8904774" cy="280685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Convolutional Long Short-Term Memory Model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525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 Machine Learning for cloud detection and tracking in the Gulf of Mexico using NOAA’s Geostationary Operational Environmental Satellite GOES-16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950" y="1408238"/>
            <a:ext cx="3567101" cy="23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Data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1" name="Google Shape;381;p52"/>
          <p:cNvSpPr txBox="1"/>
          <p:nvPr>
            <p:ph idx="1" type="body"/>
          </p:nvPr>
        </p:nvSpPr>
        <p:spPr>
          <a:xfrm>
            <a:off x="311700" y="1389600"/>
            <a:ext cx="3333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Receive GOES East images</a:t>
            </a:r>
            <a:endParaRPr sz="1300"/>
          </a:p>
        </p:txBody>
      </p:sp>
      <p:sp>
        <p:nvSpPr>
          <p:cNvPr id="382" name="Google Shape;382;p52"/>
          <p:cNvSpPr txBox="1"/>
          <p:nvPr>
            <p:ph idx="1" type="body"/>
          </p:nvPr>
        </p:nvSpPr>
        <p:spPr>
          <a:xfrm>
            <a:off x="311700" y="1768500"/>
            <a:ext cx="3333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Apply Banding and Thresholding</a:t>
            </a:r>
            <a:endParaRPr sz="1308"/>
          </a:p>
        </p:txBody>
      </p:sp>
      <p:sp>
        <p:nvSpPr>
          <p:cNvPr id="383" name="Google Shape;383;p52"/>
          <p:cNvSpPr txBox="1"/>
          <p:nvPr>
            <p:ph idx="1" type="body"/>
          </p:nvPr>
        </p:nvSpPr>
        <p:spPr>
          <a:xfrm>
            <a:off x="311700" y="21474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Export image and convert image to usable format for Keras</a:t>
            </a:r>
            <a:endParaRPr sz="1300"/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311700" y="27822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Input image(s) into Convolutional LSTM</a:t>
            </a:r>
            <a:endParaRPr sz="1308"/>
          </a:p>
        </p:txBody>
      </p:sp>
      <p:sp>
        <p:nvSpPr>
          <p:cNvPr id="385" name="Google Shape;385;p52"/>
          <p:cNvSpPr txBox="1"/>
          <p:nvPr>
            <p:ph idx="1" type="body"/>
          </p:nvPr>
        </p:nvSpPr>
        <p:spPr>
          <a:xfrm>
            <a:off x="311700" y="32292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665" lvl="0" marL="914400" rtl="0" algn="l">
              <a:spcBef>
                <a:spcPts val="0"/>
              </a:spcBef>
              <a:spcAft>
                <a:spcPts val="0"/>
              </a:spcAft>
              <a:buSzPts val="1308"/>
              <a:buChar char="❏"/>
            </a:pPr>
            <a:r>
              <a:rPr lang="en" sz="1308"/>
              <a:t>Reduce required number of predictions</a:t>
            </a:r>
            <a:endParaRPr sz="1308"/>
          </a:p>
        </p:txBody>
      </p:sp>
      <p:sp>
        <p:nvSpPr>
          <p:cNvPr id="386" name="Google Shape;386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2"/>
          <p:cNvSpPr/>
          <p:nvPr/>
        </p:nvSpPr>
        <p:spPr>
          <a:xfrm>
            <a:off x="6313363" y="29477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GOES East Images</a:t>
            </a:r>
            <a:endParaRPr/>
          </a:p>
        </p:txBody>
      </p:sp>
      <p:sp>
        <p:nvSpPr>
          <p:cNvPr id="388" name="Google Shape;388;p52"/>
          <p:cNvSpPr/>
          <p:nvPr/>
        </p:nvSpPr>
        <p:spPr>
          <a:xfrm>
            <a:off x="4822813" y="1453075"/>
            <a:ext cx="1235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Banding and Thresholding</a:t>
            </a:r>
            <a:endParaRPr/>
          </a:p>
        </p:txBody>
      </p:sp>
      <p:sp>
        <p:nvSpPr>
          <p:cNvPr id="389" name="Google Shape;389;p52"/>
          <p:cNvSpPr/>
          <p:nvPr/>
        </p:nvSpPr>
        <p:spPr>
          <a:xfrm>
            <a:off x="6687613" y="1684375"/>
            <a:ext cx="378900" cy="3789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6313363" y="261137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PNGs</a:t>
            </a:r>
            <a:endParaRPr/>
          </a:p>
        </p:txBody>
      </p:sp>
      <p:sp>
        <p:nvSpPr>
          <p:cNvPr id="391" name="Google Shape;391;p52"/>
          <p:cNvSpPr/>
          <p:nvPr/>
        </p:nvSpPr>
        <p:spPr>
          <a:xfrm>
            <a:off x="6238638" y="4000975"/>
            <a:ext cx="1289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LSTM</a:t>
            </a:r>
            <a:endParaRPr/>
          </a:p>
        </p:txBody>
      </p:sp>
      <p:cxnSp>
        <p:nvCxnSpPr>
          <p:cNvPr id="392" name="Google Shape;392;p52"/>
          <p:cNvCxnSpPr>
            <a:stCxn id="387" idx="2"/>
            <a:endCxn id="389" idx="0"/>
          </p:cNvCxnSpPr>
          <p:nvPr/>
        </p:nvCxnSpPr>
        <p:spPr>
          <a:xfrm>
            <a:off x="6877063" y="1136275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52"/>
          <p:cNvCxnSpPr>
            <a:stCxn id="388" idx="3"/>
            <a:endCxn id="389" idx="2"/>
          </p:cNvCxnSpPr>
          <p:nvPr/>
        </p:nvCxnSpPr>
        <p:spPr>
          <a:xfrm>
            <a:off x="6058213" y="1873825"/>
            <a:ext cx="629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52"/>
          <p:cNvCxnSpPr>
            <a:stCxn id="389" idx="4"/>
            <a:endCxn id="390" idx="0"/>
          </p:cNvCxnSpPr>
          <p:nvPr/>
        </p:nvCxnSpPr>
        <p:spPr>
          <a:xfrm>
            <a:off x="6877063" y="2063275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52"/>
          <p:cNvCxnSpPr>
            <a:stCxn id="390" idx="2"/>
            <a:endCxn id="391" idx="0"/>
          </p:cNvCxnSpPr>
          <p:nvPr/>
        </p:nvCxnSpPr>
        <p:spPr>
          <a:xfrm>
            <a:off x="6877063" y="3452875"/>
            <a:ext cx="630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Data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01" name="Google Shape;401;p53"/>
          <p:cNvSpPr txBox="1"/>
          <p:nvPr>
            <p:ph idx="1" type="body"/>
          </p:nvPr>
        </p:nvSpPr>
        <p:spPr>
          <a:xfrm>
            <a:off x="311700" y="1389600"/>
            <a:ext cx="3333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Receive GOES East images</a:t>
            </a:r>
            <a:endParaRPr sz="1300"/>
          </a:p>
        </p:txBody>
      </p:sp>
      <p:sp>
        <p:nvSpPr>
          <p:cNvPr id="402" name="Google Shape;402;p53"/>
          <p:cNvSpPr txBox="1"/>
          <p:nvPr>
            <p:ph idx="1" type="body"/>
          </p:nvPr>
        </p:nvSpPr>
        <p:spPr>
          <a:xfrm>
            <a:off x="311700" y="1768500"/>
            <a:ext cx="3333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Apply Banding and Thresholding</a:t>
            </a:r>
            <a:endParaRPr sz="1308"/>
          </a:p>
        </p:txBody>
      </p:sp>
      <p:sp>
        <p:nvSpPr>
          <p:cNvPr id="403" name="Google Shape;403;p53"/>
          <p:cNvSpPr txBox="1"/>
          <p:nvPr>
            <p:ph idx="1" type="body"/>
          </p:nvPr>
        </p:nvSpPr>
        <p:spPr>
          <a:xfrm>
            <a:off x="311700" y="21474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Export image and convert image to usable format for Keras</a:t>
            </a:r>
            <a:endParaRPr sz="1300"/>
          </a:p>
        </p:txBody>
      </p:sp>
      <p:sp>
        <p:nvSpPr>
          <p:cNvPr id="404" name="Google Shape;404;p53"/>
          <p:cNvSpPr txBox="1"/>
          <p:nvPr>
            <p:ph idx="1" type="body"/>
          </p:nvPr>
        </p:nvSpPr>
        <p:spPr>
          <a:xfrm>
            <a:off x="311700" y="27822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Input image(s) into Convolutional LSTM</a:t>
            </a:r>
            <a:endParaRPr sz="1308"/>
          </a:p>
        </p:txBody>
      </p:sp>
      <p:sp>
        <p:nvSpPr>
          <p:cNvPr id="405" name="Google Shape;405;p53"/>
          <p:cNvSpPr txBox="1"/>
          <p:nvPr>
            <p:ph idx="1" type="body"/>
          </p:nvPr>
        </p:nvSpPr>
        <p:spPr>
          <a:xfrm>
            <a:off x="311700" y="32292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665" lvl="0" marL="914400" rtl="0" algn="l">
              <a:spcBef>
                <a:spcPts val="0"/>
              </a:spcBef>
              <a:spcAft>
                <a:spcPts val="0"/>
              </a:spcAft>
              <a:buSzPts val="1308"/>
              <a:buChar char="❏"/>
            </a:pPr>
            <a:r>
              <a:rPr lang="en" sz="1308"/>
              <a:t>Reduce required number of predictions</a:t>
            </a:r>
            <a:endParaRPr sz="1308"/>
          </a:p>
        </p:txBody>
      </p:sp>
      <p:sp>
        <p:nvSpPr>
          <p:cNvPr id="406" name="Google Shape;406;p53"/>
          <p:cNvSpPr txBox="1"/>
          <p:nvPr>
            <p:ph idx="1" type="body"/>
          </p:nvPr>
        </p:nvSpPr>
        <p:spPr>
          <a:xfrm>
            <a:off x="311700" y="38640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Input combination of images and predictions into gap-filling model</a:t>
            </a:r>
            <a:endParaRPr sz="1308"/>
          </a:p>
        </p:txBody>
      </p:sp>
      <p:sp>
        <p:nvSpPr>
          <p:cNvPr id="407" name="Google Shape;407;p5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3"/>
          <p:cNvSpPr/>
          <p:nvPr/>
        </p:nvSpPr>
        <p:spPr>
          <a:xfrm>
            <a:off x="6313363" y="29477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GOES East Images</a:t>
            </a:r>
            <a:endParaRPr/>
          </a:p>
        </p:txBody>
      </p:sp>
      <p:sp>
        <p:nvSpPr>
          <p:cNvPr id="409" name="Google Shape;409;p53"/>
          <p:cNvSpPr/>
          <p:nvPr/>
        </p:nvSpPr>
        <p:spPr>
          <a:xfrm>
            <a:off x="4822813" y="1453075"/>
            <a:ext cx="1235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Banding and Thresholding</a:t>
            </a:r>
            <a:endParaRPr/>
          </a:p>
        </p:txBody>
      </p:sp>
      <p:sp>
        <p:nvSpPr>
          <p:cNvPr id="410" name="Google Shape;410;p53"/>
          <p:cNvSpPr/>
          <p:nvPr/>
        </p:nvSpPr>
        <p:spPr>
          <a:xfrm>
            <a:off x="6687613" y="1684375"/>
            <a:ext cx="378900" cy="3789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411" name="Google Shape;411;p53"/>
          <p:cNvSpPr/>
          <p:nvPr/>
        </p:nvSpPr>
        <p:spPr>
          <a:xfrm>
            <a:off x="6313363" y="261137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PNGs</a:t>
            </a:r>
            <a:endParaRPr/>
          </a:p>
        </p:txBody>
      </p:sp>
      <p:sp>
        <p:nvSpPr>
          <p:cNvPr id="412" name="Google Shape;412;p53"/>
          <p:cNvSpPr/>
          <p:nvPr/>
        </p:nvSpPr>
        <p:spPr>
          <a:xfrm>
            <a:off x="4822813" y="3793325"/>
            <a:ext cx="1289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LSTM</a:t>
            </a:r>
            <a:endParaRPr/>
          </a:p>
        </p:txBody>
      </p:sp>
      <p:sp>
        <p:nvSpPr>
          <p:cNvPr id="413" name="Google Shape;413;p53"/>
          <p:cNvSpPr/>
          <p:nvPr/>
        </p:nvSpPr>
        <p:spPr>
          <a:xfrm>
            <a:off x="7765788" y="379332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Gap-Filler</a:t>
            </a:r>
            <a:endParaRPr/>
          </a:p>
        </p:txBody>
      </p:sp>
      <p:cxnSp>
        <p:nvCxnSpPr>
          <p:cNvPr id="414" name="Google Shape;414;p53"/>
          <p:cNvCxnSpPr>
            <a:stCxn id="408" idx="2"/>
            <a:endCxn id="410" idx="0"/>
          </p:cNvCxnSpPr>
          <p:nvPr/>
        </p:nvCxnSpPr>
        <p:spPr>
          <a:xfrm>
            <a:off x="6877063" y="1136275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53"/>
          <p:cNvCxnSpPr>
            <a:stCxn id="409" idx="3"/>
            <a:endCxn id="410" idx="2"/>
          </p:cNvCxnSpPr>
          <p:nvPr/>
        </p:nvCxnSpPr>
        <p:spPr>
          <a:xfrm>
            <a:off x="6058213" y="1873825"/>
            <a:ext cx="629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53"/>
          <p:cNvCxnSpPr>
            <a:stCxn id="410" idx="4"/>
            <a:endCxn id="411" idx="0"/>
          </p:cNvCxnSpPr>
          <p:nvPr/>
        </p:nvCxnSpPr>
        <p:spPr>
          <a:xfrm>
            <a:off x="6877063" y="2063275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53"/>
          <p:cNvCxnSpPr>
            <a:stCxn id="411" idx="1"/>
            <a:endCxn id="412" idx="0"/>
          </p:cNvCxnSpPr>
          <p:nvPr/>
        </p:nvCxnSpPr>
        <p:spPr>
          <a:xfrm flipH="1">
            <a:off x="5467363" y="3032125"/>
            <a:ext cx="846000" cy="7611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53"/>
          <p:cNvCxnSpPr>
            <a:stCxn id="411" idx="3"/>
            <a:endCxn id="413" idx="0"/>
          </p:cNvCxnSpPr>
          <p:nvPr/>
        </p:nvCxnSpPr>
        <p:spPr>
          <a:xfrm>
            <a:off x="7440763" y="3032125"/>
            <a:ext cx="888600" cy="7611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53"/>
          <p:cNvCxnSpPr>
            <a:stCxn id="412" idx="3"/>
            <a:endCxn id="413" idx="1"/>
          </p:cNvCxnSpPr>
          <p:nvPr/>
        </p:nvCxnSpPr>
        <p:spPr>
          <a:xfrm>
            <a:off x="6112213" y="4214075"/>
            <a:ext cx="165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to Fill Data Gaps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</a:t>
            </a:r>
            <a:endParaRPr/>
          </a:p>
        </p:txBody>
      </p:sp>
      <p:sp>
        <p:nvSpPr>
          <p:cNvPr id="430" name="Google Shape;43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image processing defined in three ways: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in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in an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in the camera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722" y="2037652"/>
            <a:ext cx="5151325" cy="23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 via OpenCV</a:t>
            </a:r>
            <a:endParaRPr/>
          </a:p>
        </p:txBody>
      </p:sp>
      <p:pic>
        <p:nvPicPr>
          <p:cNvPr id="437" name="Google Shape;4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75" y="1249450"/>
            <a:ext cx="3624150" cy="34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6"/>
          <p:cNvPicPr preferRelativeResize="0"/>
          <p:nvPr/>
        </p:nvPicPr>
        <p:blipFill rotWithShape="1">
          <a:blip r:embed="rId4">
            <a:alphaModFix/>
          </a:blip>
          <a:srcRect b="5802" l="0" r="0" t="0"/>
          <a:stretch/>
        </p:blipFill>
        <p:spPr>
          <a:xfrm>
            <a:off x="4891196" y="1249449"/>
            <a:ext cx="3136280" cy="34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 Issues</a:t>
            </a:r>
            <a:endParaRPr/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variables (clouds shape, lighting, earth rotating)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too far apart in time (15 minutes vs. 33ms)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Optical Flow not meant for fluids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425" y="2318100"/>
            <a:ext cx="2785225" cy="23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300" y="2318100"/>
            <a:ext cx="3121048" cy="23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type="title"/>
          </p:nvPr>
        </p:nvSpPr>
        <p:spPr>
          <a:xfrm>
            <a:off x="311700" y="11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Siamese Network</a:t>
            </a:r>
            <a:endParaRPr/>
          </a:p>
        </p:txBody>
      </p:sp>
      <p:sp>
        <p:nvSpPr>
          <p:cNvPr id="452" name="Google Shape;452;p58"/>
          <p:cNvSpPr txBox="1"/>
          <p:nvPr>
            <p:ph idx="1" type="body"/>
          </p:nvPr>
        </p:nvSpPr>
        <p:spPr>
          <a:xfrm>
            <a:off x="311700" y="68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input frames to one output frame</a:t>
            </a:r>
            <a:endParaRPr/>
          </a:p>
        </p:txBody>
      </p:sp>
      <p:pic>
        <p:nvPicPr>
          <p:cNvPr id="453" name="Google Shape;4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50" y="1258574"/>
            <a:ext cx="8520600" cy="351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Siamese</a:t>
            </a:r>
            <a:r>
              <a:rPr lang="en"/>
              <a:t> Model Results: Single Predictions</a:t>
            </a:r>
            <a:endParaRPr/>
          </a:p>
        </p:txBody>
      </p:sp>
      <p:sp>
        <p:nvSpPr>
          <p:cNvPr id="459" name="Google Shape;459;p59"/>
          <p:cNvSpPr txBox="1"/>
          <p:nvPr/>
        </p:nvSpPr>
        <p:spPr>
          <a:xfrm>
            <a:off x="1193419" y="3900275"/>
            <a:ext cx="21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Starting Frame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0" name="Google Shape;460;p59"/>
          <p:cNvSpPr txBox="1"/>
          <p:nvPr/>
        </p:nvSpPr>
        <p:spPr>
          <a:xfrm>
            <a:off x="5659938" y="3900275"/>
            <a:ext cx="242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Ending Frame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61" name="Google Shape;4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1616625"/>
            <a:ext cx="4547725" cy="22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288" y="1616625"/>
            <a:ext cx="4547725" cy="22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425" y="2574678"/>
            <a:ext cx="4044950" cy="202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425" y="87575"/>
            <a:ext cx="4044950" cy="2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676" y="92901"/>
            <a:ext cx="4044950" cy="201955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0"/>
          <p:cNvSpPr txBox="1"/>
          <p:nvPr/>
        </p:nvSpPr>
        <p:spPr>
          <a:xfrm>
            <a:off x="1343450" y="2110050"/>
            <a:ext cx="19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Predicted Frame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1" name="Google Shape;471;p60"/>
          <p:cNvSpPr txBox="1"/>
          <p:nvPr/>
        </p:nvSpPr>
        <p:spPr>
          <a:xfrm>
            <a:off x="5996200" y="2110050"/>
            <a:ext cx="19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Expected Output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2" name="Google Shape;472;p60"/>
          <p:cNvSpPr txBox="1"/>
          <p:nvPr/>
        </p:nvSpPr>
        <p:spPr>
          <a:xfrm>
            <a:off x="6136900" y="4588900"/>
            <a:ext cx="162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Squared Error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left(prediction-exp ectecd\right)^2&#10;%a935d4b5-b541-4098-ae79-623a4dc5becf" id="473" name="Google Shape;47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75" y="3385105"/>
            <a:ext cx="3527400" cy="3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0"/>
          <p:cNvSpPr/>
          <p:nvPr/>
        </p:nvSpPr>
        <p:spPr>
          <a:xfrm rot="-5402005">
            <a:off x="4104495" y="3189125"/>
            <a:ext cx="514500" cy="782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2575"/>
            <a:ext cx="8839204" cy="302984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1"/>
          <p:cNvSpPr txBox="1"/>
          <p:nvPr>
            <p:ph type="title"/>
          </p:nvPr>
        </p:nvSpPr>
        <p:spPr>
          <a:xfrm>
            <a:off x="311700" y="19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Siamese Model: What is Possible</a:t>
            </a:r>
            <a:endParaRPr/>
          </a:p>
        </p:txBody>
      </p:sp>
      <p:sp>
        <p:nvSpPr>
          <p:cNvPr id="481" name="Google Shape;481;p61"/>
          <p:cNvSpPr txBox="1"/>
          <p:nvPr/>
        </p:nvSpPr>
        <p:spPr>
          <a:xfrm>
            <a:off x="0" y="4774200"/>
            <a:ext cx="689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Peng Lei, Fuxin Li, and Sinisa Todorovic (2018)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525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predictive model that can fill in the missing satellite information between snapshots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use predictive model for future cloud movement prediction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950" y="1408238"/>
            <a:ext cx="3567101" cy="23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Siamese Model: What is 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63" y="1074875"/>
            <a:ext cx="412747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2"/>
          <p:cNvSpPr txBox="1"/>
          <p:nvPr/>
        </p:nvSpPr>
        <p:spPr>
          <a:xfrm>
            <a:off x="0" y="4774200"/>
            <a:ext cx="689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Peng Lei, Fuxin Li, and Sinisa Todorovic (2018)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"/>
          <p:cNvSpPr txBox="1"/>
          <p:nvPr>
            <p:ph type="title"/>
          </p:nvPr>
        </p:nvSpPr>
        <p:spPr>
          <a:xfrm>
            <a:off x="311700" y="11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Frame Interpolation</a:t>
            </a:r>
            <a:endParaRPr/>
          </a:p>
        </p:txBody>
      </p:sp>
      <p:sp>
        <p:nvSpPr>
          <p:cNvPr id="494" name="Google Shape;494;p63"/>
          <p:cNvSpPr txBox="1"/>
          <p:nvPr>
            <p:ph idx="1" type="body"/>
          </p:nvPr>
        </p:nvSpPr>
        <p:spPr>
          <a:xfrm>
            <a:off x="311700" y="68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input frames to one output frame</a:t>
            </a:r>
            <a:endParaRPr/>
          </a:p>
        </p:txBody>
      </p:sp>
      <p:pic>
        <p:nvPicPr>
          <p:cNvPr id="495" name="Google Shape;4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87" y="1098725"/>
            <a:ext cx="6559425" cy="39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</a:t>
            </a:r>
            <a:r>
              <a:rPr lang="en"/>
              <a:t>Model Results: Single Predictions</a:t>
            </a:r>
            <a:endParaRPr/>
          </a:p>
        </p:txBody>
      </p:sp>
      <p:sp>
        <p:nvSpPr>
          <p:cNvPr id="501" name="Google Shape;501;p64"/>
          <p:cNvSpPr txBox="1"/>
          <p:nvPr/>
        </p:nvSpPr>
        <p:spPr>
          <a:xfrm>
            <a:off x="1193419" y="3900275"/>
            <a:ext cx="21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Starting Frame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02" name="Google Shape;5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6625"/>
            <a:ext cx="4547725" cy="22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275" y="1616625"/>
            <a:ext cx="4547726" cy="22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4"/>
          <p:cNvSpPr txBox="1"/>
          <p:nvPr/>
        </p:nvSpPr>
        <p:spPr>
          <a:xfrm>
            <a:off x="5659938" y="3900275"/>
            <a:ext cx="242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Ending Frame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5"/>
          <p:cNvSpPr txBox="1"/>
          <p:nvPr/>
        </p:nvSpPr>
        <p:spPr>
          <a:xfrm>
            <a:off x="1343450" y="2110050"/>
            <a:ext cx="19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Predicted Frame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0" name="Google Shape;510;p65"/>
          <p:cNvSpPr txBox="1"/>
          <p:nvPr/>
        </p:nvSpPr>
        <p:spPr>
          <a:xfrm>
            <a:off x="5996200" y="2110050"/>
            <a:ext cx="19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Expected Output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1" name="Google Shape;511;p65"/>
          <p:cNvSpPr txBox="1"/>
          <p:nvPr/>
        </p:nvSpPr>
        <p:spPr>
          <a:xfrm>
            <a:off x="6136900" y="4588900"/>
            <a:ext cx="162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Squared Error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left(prediction-exp ectecd\right)^2&#10;%a935d4b5-b541-4098-ae79-623a4dc5becf" id="512" name="Google Shape;5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75" y="3385105"/>
            <a:ext cx="3527400" cy="3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5"/>
          <p:cNvSpPr/>
          <p:nvPr/>
        </p:nvSpPr>
        <p:spPr>
          <a:xfrm rot="-5402005">
            <a:off x="4104495" y="3189125"/>
            <a:ext cx="514500" cy="782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5" y="92900"/>
            <a:ext cx="4044951" cy="20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425" y="92900"/>
            <a:ext cx="4044951" cy="20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4425" y="2574666"/>
            <a:ext cx="4044950" cy="20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75" y="749275"/>
            <a:ext cx="7554250" cy="37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6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</a:t>
            </a:r>
            <a:r>
              <a:rPr lang="en"/>
              <a:t>Model Results: Consecutive Predictions</a:t>
            </a:r>
            <a:endParaRPr/>
          </a:p>
        </p:txBody>
      </p:sp>
      <p:sp>
        <p:nvSpPr>
          <p:cNvPr id="523" name="Google Shape;523;p66"/>
          <p:cNvSpPr txBox="1"/>
          <p:nvPr/>
        </p:nvSpPr>
        <p:spPr>
          <a:xfrm>
            <a:off x="3621750" y="4551525"/>
            <a:ext cx="19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Expected Output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75" y="749275"/>
            <a:ext cx="7554250" cy="37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7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</a:t>
            </a:r>
            <a:r>
              <a:rPr lang="en"/>
              <a:t>Model Results: Consecutive Predictions</a:t>
            </a:r>
            <a:endParaRPr/>
          </a:p>
        </p:txBody>
      </p:sp>
      <p:sp>
        <p:nvSpPr>
          <p:cNvPr id="530" name="Google Shape;530;p67"/>
          <p:cNvSpPr txBox="1"/>
          <p:nvPr/>
        </p:nvSpPr>
        <p:spPr>
          <a:xfrm>
            <a:off x="3621750" y="4551525"/>
            <a:ext cx="19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Predictions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75" y="749275"/>
            <a:ext cx="7554250" cy="37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8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Model Results: Consecutive Predictions</a:t>
            </a:r>
            <a:endParaRPr/>
          </a:p>
        </p:txBody>
      </p:sp>
      <p:sp>
        <p:nvSpPr>
          <p:cNvPr id="537" name="Google Shape;537;p68"/>
          <p:cNvSpPr txBox="1"/>
          <p:nvPr/>
        </p:nvSpPr>
        <p:spPr>
          <a:xfrm>
            <a:off x="3621750" y="4551525"/>
            <a:ext cx="19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Expected Output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75" y="749275"/>
            <a:ext cx="7554250" cy="37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9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Model Results: Consecutive Predictions</a:t>
            </a:r>
            <a:endParaRPr/>
          </a:p>
        </p:txBody>
      </p:sp>
      <p:sp>
        <p:nvSpPr>
          <p:cNvPr id="544" name="Google Shape;544;p69"/>
          <p:cNvSpPr txBox="1"/>
          <p:nvPr/>
        </p:nvSpPr>
        <p:spPr>
          <a:xfrm>
            <a:off x="3621750" y="4551525"/>
            <a:ext cx="19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Predictions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Final </a:t>
            </a:r>
            <a:r>
              <a:rPr lang="en"/>
              <a:t>Data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50" name="Google Shape;550;p70"/>
          <p:cNvSpPr txBox="1"/>
          <p:nvPr>
            <p:ph idx="1" type="body"/>
          </p:nvPr>
        </p:nvSpPr>
        <p:spPr>
          <a:xfrm>
            <a:off x="311700" y="1389600"/>
            <a:ext cx="3333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Receive GOES East images</a:t>
            </a:r>
            <a:endParaRPr sz="1300"/>
          </a:p>
        </p:txBody>
      </p:sp>
      <p:sp>
        <p:nvSpPr>
          <p:cNvPr id="551" name="Google Shape;551;p70"/>
          <p:cNvSpPr txBox="1"/>
          <p:nvPr>
            <p:ph idx="1" type="body"/>
          </p:nvPr>
        </p:nvSpPr>
        <p:spPr>
          <a:xfrm>
            <a:off x="311700" y="1768500"/>
            <a:ext cx="3333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Apply Banding and Thresholding</a:t>
            </a:r>
            <a:endParaRPr sz="1308"/>
          </a:p>
        </p:txBody>
      </p:sp>
      <p:sp>
        <p:nvSpPr>
          <p:cNvPr id="552" name="Google Shape;552;p70"/>
          <p:cNvSpPr txBox="1"/>
          <p:nvPr>
            <p:ph idx="1" type="body"/>
          </p:nvPr>
        </p:nvSpPr>
        <p:spPr>
          <a:xfrm>
            <a:off x="311700" y="21474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Export image and convert image to usable format for Keras</a:t>
            </a:r>
            <a:endParaRPr sz="1300"/>
          </a:p>
        </p:txBody>
      </p:sp>
      <p:sp>
        <p:nvSpPr>
          <p:cNvPr id="553" name="Google Shape;553;p70"/>
          <p:cNvSpPr txBox="1"/>
          <p:nvPr>
            <p:ph idx="1" type="body"/>
          </p:nvPr>
        </p:nvSpPr>
        <p:spPr>
          <a:xfrm>
            <a:off x="311700" y="27822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Input image(s) into Convolutional LSTM</a:t>
            </a:r>
            <a:endParaRPr sz="1308"/>
          </a:p>
        </p:txBody>
      </p:sp>
      <p:sp>
        <p:nvSpPr>
          <p:cNvPr id="554" name="Google Shape;554;p70"/>
          <p:cNvSpPr txBox="1"/>
          <p:nvPr>
            <p:ph idx="1" type="body"/>
          </p:nvPr>
        </p:nvSpPr>
        <p:spPr>
          <a:xfrm>
            <a:off x="311700" y="32292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665" lvl="0" marL="914400" rtl="0" algn="l">
              <a:spcBef>
                <a:spcPts val="0"/>
              </a:spcBef>
              <a:spcAft>
                <a:spcPts val="0"/>
              </a:spcAft>
              <a:buSzPts val="1308"/>
              <a:buChar char="❏"/>
            </a:pPr>
            <a:r>
              <a:rPr lang="en" sz="1308"/>
              <a:t>Reduce required number of predictions</a:t>
            </a:r>
            <a:endParaRPr sz="1308"/>
          </a:p>
        </p:txBody>
      </p:sp>
      <p:sp>
        <p:nvSpPr>
          <p:cNvPr id="555" name="Google Shape;555;p70"/>
          <p:cNvSpPr txBox="1"/>
          <p:nvPr>
            <p:ph idx="1" type="body"/>
          </p:nvPr>
        </p:nvSpPr>
        <p:spPr>
          <a:xfrm>
            <a:off x="311700" y="3864000"/>
            <a:ext cx="33330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Input combination of images and predictions into U-Net to fill gaps</a:t>
            </a:r>
            <a:endParaRPr sz="1308"/>
          </a:p>
        </p:txBody>
      </p:sp>
      <p:sp>
        <p:nvSpPr>
          <p:cNvPr id="556" name="Google Shape;556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0"/>
          <p:cNvSpPr/>
          <p:nvPr/>
        </p:nvSpPr>
        <p:spPr>
          <a:xfrm>
            <a:off x="6313363" y="29477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GOES East Images</a:t>
            </a:r>
            <a:endParaRPr/>
          </a:p>
        </p:txBody>
      </p:sp>
      <p:sp>
        <p:nvSpPr>
          <p:cNvPr id="558" name="Google Shape;558;p70"/>
          <p:cNvSpPr/>
          <p:nvPr/>
        </p:nvSpPr>
        <p:spPr>
          <a:xfrm>
            <a:off x="4822813" y="1453075"/>
            <a:ext cx="1235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Banding and Thresholding</a:t>
            </a:r>
            <a:endParaRPr/>
          </a:p>
        </p:txBody>
      </p:sp>
      <p:sp>
        <p:nvSpPr>
          <p:cNvPr id="559" name="Google Shape;559;p70"/>
          <p:cNvSpPr/>
          <p:nvPr/>
        </p:nvSpPr>
        <p:spPr>
          <a:xfrm>
            <a:off x="6687613" y="1684375"/>
            <a:ext cx="378900" cy="3789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560" name="Google Shape;560;p70"/>
          <p:cNvSpPr/>
          <p:nvPr/>
        </p:nvSpPr>
        <p:spPr>
          <a:xfrm>
            <a:off x="6313363" y="261137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PNGs</a:t>
            </a:r>
            <a:endParaRPr/>
          </a:p>
        </p:txBody>
      </p:sp>
      <p:sp>
        <p:nvSpPr>
          <p:cNvPr id="561" name="Google Shape;561;p70"/>
          <p:cNvSpPr/>
          <p:nvPr/>
        </p:nvSpPr>
        <p:spPr>
          <a:xfrm>
            <a:off x="4822813" y="3793325"/>
            <a:ext cx="1289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LSTM</a:t>
            </a:r>
            <a:endParaRPr/>
          </a:p>
        </p:txBody>
      </p:sp>
      <p:sp>
        <p:nvSpPr>
          <p:cNvPr id="562" name="Google Shape;562;p70"/>
          <p:cNvSpPr/>
          <p:nvPr/>
        </p:nvSpPr>
        <p:spPr>
          <a:xfrm>
            <a:off x="7765788" y="379332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</a:t>
            </a:r>
            <a:endParaRPr/>
          </a:p>
        </p:txBody>
      </p:sp>
      <p:cxnSp>
        <p:nvCxnSpPr>
          <p:cNvPr id="563" name="Google Shape;563;p70"/>
          <p:cNvCxnSpPr>
            <a:stCxn id="557" idx="2"/>
            <a:endCxn id="559" idx="0"/>
          </p:cNvCxnSpPr>
          <p:nvPr/>
        </p:nvCxnSpPr>
        <p:spPr>
          <a:xfrm>
            <a:off x="6877063" y="1136275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70"/>
          <p:cNvCxnSpPr>
            <a:stCxn id="558" idx="3"/>
            <a:endCxn id="559" idx="2"/>
          </p:cNvCxnSpPr>
          <p:nvPr/>
        </p:nvCxnSpPr>
        <p:spPr>
          <a:xfrm>
            <a:off x="6058213" y="1873825"/>
            <a:ext cx="629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70"/>
          <p:cNvCxnSpPr>
            <a:stCxn id="559" idx="4"/>
            <a:endCxn id="560" idx="0"/>
          </p:cNvCxnSpPr>
          <p:nvPr/>
        </p:nvCxnSpPr>
        <p:spPr>
          <a:xfrm>
            <a:off x="6877063" y="2063275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70"/>
          <p:cNvCxnSpPr>
            <a:stCxn id="560" idx="1"/>
            <a:endCxn id="561" idx="0"/>
          </p:cNvCxnSpPr>
          <p:nvPr/>
        </p:nvCxnSpPr>
        <p:spPr>
          <a:xfrm flipH="1">
            <a:off x="5467363" y="3032125"/>
            <a:ext cx="846000" cy="7611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70"/>
          <p:cNvCxnSpPr>
            <a:stCxn id="560" idx="3"/>
            <a:endCxn id="562" idx="0"/>
          </p:cNvCxnSpPr>
          <p:nvPr/>
        </p:nvCxnSpPr>
        <p:spPr>
          <a:xfrm>
            <a:off x="7440763" y="3032125"/>
            <a:ext cx="888600" cy="7611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70"/>
          <p:cNvCxnSpPr>
            <a:stCxn id="561" idx="3"/>
            <a:endCxn id="562" idx="1"/>
          </p:cNvCxnSpPr>
          <p:nvPr/>
        </p:nvCxnSpPr>
        <p:spPr>
          <a:xfrm>
            <a:off x="6112213" y="4214075"/>
            <a:ext cx="165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More Time</a:t>
            </a:r>
            <a:endParaRPr/>
          </a:p>
        </p:txBody>
      </p:sp>
      <p:sp>
        <p:nvSpPr>
          <p:cNvPr id="574" name="Google Shape;57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Train ConvLSTM with a custom loss function that discourages “whiting out” the background to compensate for cloud dissipations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Additional ConvLSTM layers incorporating new features related to cloud </a:t>
            </a:r>
            <a:r>
              <a:rPr lang="en" sz="1600"/>
              <a:t>dissipation</a:t>
            </a:r>
            <a:r>
              <a:rPr lang="en" sz="1600"/>
              <a:t> and formation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Try new normalization techniques for models (integers 0</a:t>
            </a:r>
            <a:r>
              <a:rPr lang="en" sz="1600"/>
              <a:t> or</a:t>
            </a:r>
            <a:r>
              <a:rPr lang="en" sz="1600"/>
              <a:t> 1 instead floats from 0 to 1) or customized loss function to limit blurring of predictions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Fill in missing satellite data for more accurate weather modeling and forecasting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this to track hurricanes to warn people sooner of the hurricane’s path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86" y="2282950"/>
            <a:ext cx="3715374" cy="24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787" y="2282949"/>
            <a:ext cx="4292329" cy="24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More Time</a:t>
            </a:r>
            <a:endParaRPr/>
          </a:p>
        </p:txBody>
      </p:sp>
      <p:sp>
        <p:nvSpPr>
          <p:cNvPr id="580" name="Google Shape;58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Remodel and continue work on the Siamese architecture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Increase region of interest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 with more geostationary satellites (Landsat, MODIS, Sentinel)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Alter models to fit RGB images</a:t>
            </a:r>
            <a:endParaRPr sz="16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Gulf of Mexico?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 spot for </a:t>
            </a:r>
            <a:r>
              <a:rPr lang="en"/>
              <a:t>hurricanes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Hurricanes “funnel” through Mexico and Cuba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GOES-16 only takes images of the Western Hemisphere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447" y="2299147"/>
            <a:ext cx="5219101" cy="2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Data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389600"/>
            <a:ext cx="2808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Get </a:t>
            </a:r>
            <a:r>
              <a:rPr lang="en" sz="1300"/>
              <a:t>satellite</a:t>
            </a:r>
            <a:r>
              <a:rPr lang="en" sz="1300"/>
              <a:t> images</a:t>
            </a:r>
            <a:endParaRPr sz="1300"/>
          </a:p>
        </p:txBody>
      </p:sp>
      <p:sp>
        <p:nvSpPr>
          <p:cNvPr id="106" name="Google Shape;106;p2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6313363" y="294775"/>
            <a:ext cx="1127400" cy="84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</a:t>
            </a:r>
            <a:r>
              <a:rPr lang="en"/>
              <a:t> Images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Engine Code Editor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854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was initially done in the Earth Engine Code Editor, a Javascript web-based IDE for the Earth Engine API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Integrated data catalog: </a:t>
            </a:r>
            <a:r>
              <a:rPr lang="en"/>
              <a:t>Direct</a:t>
            </a:r>
            <a:r>
              <a:rPr lang="en"/>
              <a:t> access to large catalog of satellite imagery and geospatial datasets allowing easy implementation of GOES or SENTINEL-2 imagery preprocessing.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Scalability: GEE Platform handles computational load on Google servers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data access: Beneficial for time-sensitive projects like monitoring current tropical storm movement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